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Black Han Sans"/>
      <p:regular r:id="rId28"/>
    </p:embeddedFont>
    <p:embeddedFont>
      <p:font typeface="NanumGothic ExtraBold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BlackHanSans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anumGothic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mnews.imbc.com/replay/2020/nwdesk/article/5685957_32524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mkorea.com/3346949730" TargetMode="External"/><Relationship Id="rId3" Type="http://schemas.openxmlformats.org/officeDocument/2006/relationships/hyperlink" Target="https://www.mk.co.kr/news/stock/view/2020/03/316379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stans.or.kr/mainMenu.do" TargetMode="External"/><Relationship Id="rId3" Type="http://schemas.openxmlformats.org/officeDocument/2006/relationships/hyperlink" Target="https://kosis.kr/index/index.do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납입자본 이익률이란 무엇이며, 이는 회사의 성과지표에 크게 활용한다. 실제로 15년간 범위를 보니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dcbc492b1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dcbc492b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dcbc492b1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dcbc492b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dcbc492b1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dcbc492b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dcbc492b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dcbc492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dcbc492b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dcbc492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dcbc492b1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dcbc492b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코로</a:t>
            </a:r>
            <a:r>
              <a:rPr lang="ko-KR"/>
              <a:t>나 이후 많은 사람들이 </a:t>
            </a:r>
            <a:r>
              <a:rPr lang="ko-KR"/>
              <a:t>주식</a:t>
            </a:r>
            <a:r>
              <a:rPr lang="ko-KR"/>
              <a:t>에 관심이 많아졌고 우리 팀원도 공통 관심사가 주식이었다. 강사님의 완곡한 만류에도 불구하고 주식 데이터에서 특정 인사이트를 얻을 수 있을거라는 기대가 있었다.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출처 : </a:t>
            </a:r>
            <a:r>
              <a:rPr lang="ko-KR" u="sng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https://imnews.imbc.com/replay/2020/nwdesk/article/5685957_32524.html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그래서 주제는 뭐라고 정했다. 우리는 각각 이에 세가지 질문을 던졌다. 의문의문1 의문의문2 의문의문3. 근데 사실 산업과 주가에 대해 알고 싶었다.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출처 : </a:t>
            </a:r>
            <a:r>
              <a:rPr lang="ko-KR" u="sng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https://www.fmkorea.com/3346949730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https://www.mk.co.kr/news/stock/view/2020/03/316379/</a:t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데이터를 수집하였다. 매출 데이터가 있는 수익현황, 시가총액 데이터, 시장규모 데이터를 수집하였고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2"/>
              </a:rPr>
              <a:t>https://istans.or.kr/mainMenu.do</a:t>
            </a: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4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https://kosis.kr/index/index.do</a:t>
            </a:r>
            <a:r>
              <a:rPr lang="ko-KR"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404325" y="927725"/>
            <a:ext cx="1045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" name="Google Shape;33;p4"/>
          <p:cNvCxnSpPr/>
          <p:nvPr/>
        </p:nvCxnSpPr>
        <p:spPr>
          <a:xfrm>
            <a:off x="404325" y="927725"/>
            <a:ext cx="1045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" name="Google Shape;39;p5"/>
          <p:cNvCxnSpPr/>
          <p:nvPr/>
        </p:nvCxnSpPr>
        <p:spPr>
          <a:xfrm>
            <a:off x="404325" y="927725"/>
            <a:ext cx="1045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Gothic"/>
              <a:buNone/>
              <a:defRPr b="1" i="0" sz="4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b="1"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Char char="•"/>
              <a:defRPr i="0" sz="2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  <a:defRPr i="0" sz="2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•"/>
              <a:defRPr i="0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  <a:defRPr i="0" sz="1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kosis.kr/index/index.do" TargetMode="External"/><Relationship Id="rId4" Type="http://schemas.openxmlformats.org/officeDocument/2006/relationships/hyperlink" Target="https://istans.or.kr/mainMenu.do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7.png"/><Relationship Id="rId1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928400" y="-510325"/>
            <a:ext cx="10673728" cy="78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0" lang="ko-KR">
                <a:latin typeface="NanumGothic ExtraBold"/>
                <a:ea typeface="NanumGothic ExtraBold"/>
                <a:cs typeface="NanumGothic ExtraBold"/>
                <a:sym typeface="NanumGothic ExtraBold"/>
              </a:rPr>
              <a:t>EDA PROJECT</a:t>
            </a:r>
            <a:endParaRPr b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8306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1조 : 고원진, 김도겸, 이경무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산업별 데이터 탐구 분석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8325" y="4035500"/>
            <a:ext cx="5230699" cy="2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325" y="1089650"/>
            <a:ext cx="5230700" cy="2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900" y="4035525"/>
            <a:ext cx="5055701" cy="2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875" y="1089650"/>
            <a:ext cx="4932574" cy="28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/>
          <p:nvPr/>
        </p:nvSpPr>
        <p:spPr>
          <a:xfrm rot="-7694257">
            <a:off x="5411492" y="4672037"/>
            <a:ext cx="324272" cy="49238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 rot="-2700000">
            <a:off x="11168855" y="5547126"/>
            <a:ext cx="337290" cy="42511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 rot="-7694257">
            <a:off x="5251617" y="2698587"/>
            <a:ext cx="324272" cy="49238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rot="1940219">
            <a:off x="9355767" y="3116628"/>
            <a:ext cx="324174" cy="49230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 rot="5142175">
            <a:off x="3068755" y="3182886"/>
            <a:ext cx="324312" cy="492208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주</a:t>
            </a:r>
            <a:r>
              <a:rPr lang="ko-KR"/>
              <a:t>식 가격에 비해 매출이 크게 낮은 산업이 있다?</a:t>
            </a:r>
            <a:endParaRPr/>
          </a:p>
        </p:txBody>
      </p:sp>
      <p:pic>
        <p:nvPicPr>
          <p:cNvPr descr="https://cdn.discordapp.com/attachments/806089136561192971/811566306729656320/3837413ec5365cdd.png" id="191" name="Google Shape;1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125" y="799450"/>
            <a:ext cx="5821424" cy="6035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806089136561192971/811566306767142972/32327cde94624664.png" id="192" name="Google Shape;1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456" y="813350"/>
            <a:ext cx="5767670" cy="597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3520650" y="3123075"/>
            <a:ext cx="1651800" cy="212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3"/>
          <p:cNvCxnSpPr/>
          <p:nvPr/>
        </p:nvCxnSpPr>
        <p:spPr>
          <a:xfrm flipH="1" rot="10800000">
            <a:off x="921025" y="1914925"/>
            <a:ext cx="2865000" cy="44052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3"/>
          <p:cNvCxnSpPr/>
          <p:nvPr/>
        </p:nvCxnSpPr>
        <p:spPr>
          <a:xfrm flipH="1" rot="10800000">
            <a:off x="6449475" y="4255625"/>
            <a:ext cx="3031200" cy="1583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3"/>
          <p:cNvSpPr/>
          <p:nvPr/>
        </p:nvSpPr>
        <p:spPr>
          <a:xfrm>
            <a:off x="1477300" y="5149375"/>
            <a:ext cx="2537100" cy="8685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7539250" y="5055750"/>
            <a:ext cx="1881600" cy="434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587950" y="954075"/>
            <a:ext cx="5490300" cy="8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서비스업은 주식 가격에 비해 매출이 낮은 경향을 보였다.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6368375" y="954075"/>
            <a:ext cx="5490300" cy="8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그러나 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서비스업이 주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식 가격 대비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이익이 많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이 적지는 않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았다.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자본</a:t>
            </a:r>
            <a:r>
              <a:rPr lang="ko-KR"/>
              <a:t>에 비해 이익이 많은 산업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425" y="1165850"/>
            <a:ext cx="8625175" cy="567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359350" y="1289550"/>
            <a:ext cx="2358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철강금속, 운수장비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배당금이 높을 가능성이 있다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평균 이익률은 30%가 안넘는다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특</a:t>
            </a:r>
            <a:r>
              <a:rPr lang="ko-KR"/>
              <a:t>정 산업의 주식 가격이 비싸지고 있나? </a:t>
            </a:r>
            <a:endParaRPr/>
          </a:p>
        </p:txBody>
      </p:sp>
      <p:pic>
        <p:nvPicPr>
          <p:cNvPr descr="https://cdn.discordapp.com/attachments/808161297299800075/811526636700172348/c086312c46eabe15.png" id="212" name="Google Shape;2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4450" y="1011150"/>
            <a:ext cx="7867552" cy="58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800" y="3719976"/>
            <a:ext cx="4065950" cy="257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359350" y="1289550"/>
            <a:ext cx="3705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전기전자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와 서비스업의 시가 총액이 전체에서 차지하는 비율이 점점 커지고 있다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전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체 시가 총액이 커지고 있으니,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결국 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산업간 시가총액 격차는 더 커진 격 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5" name="Google Shape;215;p25"/>
          <p:cNvCxnSpPr/>
          <p:nvPr/>
        </p:nvCxnSpPr>
        <p:spPr>
          <a:xfrm flipH="1" rot="10800000">
            <a:off x="576375" y="4069000"/>
            <a:ext cx="2865000" cy="1023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/>
        </p:nvSpPr>
        <p:spPr>
          <a:xfrm>
            <a:off x="359350" y="1289550"/>
            <a:ext cx="3705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시가 총액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을 회사 수로 나누어 구한 산업별 회사의 평균 시가 총액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평균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은 변화가 없다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전체 시가 총액이 커지고 있는 만큼,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산업에 속한 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회사간의 주가 격차도 커진 격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- 1+5+9 /3 = 5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- 1+2+12 /3 = 5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p26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회사당 주식 가격은 어떻게 변했을까?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400" y="983600"/>
            <a:ext cx="8002201" cy="57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7"/>
          <p:cNvGrpSpPr/>
          <p:nvPr/>
        </p:nvGrpSpPr>
        <p:grpSpPr>
          <a:xfrm>
            <a:off x="4002891" y="73113"/>
            <a:ext cx="8191208" cy="6711775"/>
            <a:chOff x="1874691" y="73113"/>
            <a:chExt cx="8191208" cy="6711775"/>
          </a:xfrm>
        </p:grpSpPr>
        <p:pic>
          <p:nvPicPr>
            <p:cNvPr id="228" name="Google Shape;22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74691" y="73113"/>
              <a:ext cx="8191208" cy="6711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/>
            <p:nvPr/>
          </p:nvSpPr>
          <p:spPr>
            <a:xfrm>
              <a:off x="8307525" y="4031350"/>
              <a:ext cx="832500" cy="832500"/>
            </a:xfrm>
            <a:prstGeom prst="ellipse">
              <a:avLst/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3596175" y="5344325"/>
              <a:ext cx="832500" cy="832500"/>
            </a:xfrm>
            <a:prstGeom prst="ellipse">
              <a:avLst/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27"/>
          <p:cNvSpPr/>
          <p:nvPr/>
        </p:nvSpPr>
        <p:spPr>
          <a:xfrm>
            <a:off x="310100" y="1443900"/>
            <a:ext cx="1566900" cy="50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변수</a:t>
            </a:r>
            <a:r>
              <a:rPr lang="ko-KR"/>
              <a:t>간 관계에서 특이사항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일반적</a:t>
            </a:r>
            <a:r>
              <a:rPr lang="ko-KR"/>
              <a:t>인 생각과 다른 결과! </a:t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5" y="1242050"/>
            <a:ext cx="5046049" cy="351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>
            <a:off x="620200" y="1371000"/>
            <a:ext cx="4145700" cy="848700"/>
          </a:xfrm>
          <a:prstGeom prst="rect">
            <a:avLst/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623150" y="3836300"/>
            <a:ext cx="3342900" cy="848700"/>
          </a:xfrm>
          <a:prstGeom prst="rect">
            <a:avLst/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29"/>
          <p:cNvGrpSpPr/>
          <p:nvPr/>
        </p:nvGrpSpPr>
        <p:grpSpPr>
          <a:xfrm>
            <a:off x="376974" y="4966764"/>
            <a:ext cx="11570676" cy="1332060"/>
            <a:chOff x="376974" y="4966764"/>
            <a:chExt cx="11570676" cy="1332060"/>
          </a:xfrm>
        </p:grpSpPr>
        <p:pic>
          <p:nvPicPr>
            <p:cNvPr id="248" name="Google Shape;248;p29"/>
            <p:cNvPicPr preferRelativeResize="0"/>
            <p:nvPr/>
          </p:nvPicPr>
          <p:blipFill rotWithShape="1">
            <a:blip r:embed="rId4">
              <a:alphaModFix/>
            </a:blip>
            <a:srcRect b="92654" l="0" r="0" t="-7944"/>
            <a:stretch/>
          </p:blipFill>
          <p:spPr>
            <a:xfrm>
              <a:off x="376974" y="4966764"/>
              <a:ext cx="11570676" cy="1332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29"/>
            <p:cNvSpPr/>
            <p:nvPr/>
          </p:nvSpPr>
          <p:spPr>
            <a:xfrm>
              <a:off x="2089300" y="5696125"/>
              <a:ext cx="2839800" cy="455700"/>
            </a:xfrm>
            <a:prstGeom prst="rect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4929100" y="5696125"/>
              <a:ext cx="2742000" cy="455700"/>
            </a:xfrm>
            <a:prstGeom prst="rect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7671000" y="5696125"/>
              <a:ext cx="1327500" cy="455700"/>
            </a:xfrm>
            <a:prstGeom prst="rect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8998500" y="5696125"/>
              <a:ext cx="1213200" cy="455700"/>
            </a:xfrm>
            <a:prstGeom prst="rect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10211800" y="5696125"/>
              <a:ext cx="1327500" cy="455700"/>
            </a:xfrm>
            <a:prstGeom prst="rect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 txBox="1"/>
            <p:nvPr/>
          </p:nvSpPr>
          <p:spPr>
            <a:xfrm>
              <a:off x="3256300" y="5080525"/>
              <a:ext cx="505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latin typeface="Nanum Gothic"/>
                  <a:ea typeface="Nanum Gothic"/>
                  <a:cs typeface="Nanum Gothic"/>
                  <a:sym typeface="Nanum Gothic"/>
                </a:rPr>
                <a:t>⓵</a:t>
              </a:r>
              <a:endParaRPr b="1" sz="28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5" name="Google Shape;255;p29"/>
            <p:cNvSpPr txBox="1"/>
            <p:nvPr/>
          </p:nvSpPr>
          <p:spPr>
            <a:xfrm>
              <a:off x="6047200" y="5080525"/>
              <a:ext cx="505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-KR" sz="2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⓶</a:t>
              </a:r>
              <a:endParaRPr b="1" sz="28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6" name="Google Shape;256;p29"/>
            <p:cNvSpPr txBox="1"/>
            <p:nvPr/>
          </p:nvSpPr>
          <p:spPr>
            <a:xfrm>
              <a:off x="8081750" y="5080525"/>
              <a:ext cx="505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-KR" sz="2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⓷</a:t>
              </a:r>
              <a:endParaRPr b="1" sz="28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7" name="Google Shape;257;p29"/>
            <p:cNvSpPr txBox="1"/>
            <p:nvPr/>
          </p:nvSpPr>
          <p:spPr>
            <a:xfrm>
              <a:off x="10622650" y="5080525"/>
              <a:ext cx="505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-KR" sz="2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⓹</a:t>
              </a:r>
              <a:endParaRPr b="1" sz="28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58" name="Google Shape;258;p29"/>
            <p:cNvSpPr txBox="1"/>
            <p:nvPr/>
          </p:nvSpPr>
          <p:spPr>
            <a:xfrm>
              <a:off x="9352200" y="5080525"/>
              <a:ext cx="505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-KR" sz="2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⓸</a:t>
              </a:r>
              <a:endParaRPr b="1" sz="28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59" name="Google Shape;259;p29"/>
          <p:cNvSpPr txBox="1"/>
          <p:nvPr/>
        </p:nvSpPr>
        <p:spPr>
          <a:xfrm>
            <a:off x="5423025" y="1305700"/>
            <a:ext cx="56589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-"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PER</a:t>
            </a: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 : Price Earnig Ratio / 주가 수익률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		= 시가총액 / 당기순이익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anum Gothic"/>
              <a:buChar char="-"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ROE</a:t>
            </a: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 : Return on Equity / 자기자본이익률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		= 당기순이익 / 자본총액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5108575" y="6298825"/>
            <a:ext cx="64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cf&gt; 워런버핏은 ROE 15이상의 기업에 투자하는 것을 선호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투</a:t>
            </a:r>
            <a:r>
              <a:rPr lang="ko-KR"/>
              <a:t>자 Logic : 연 평균 단가 매수/매도 및 1년 간 보유</a:t>
            </a:r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9350"/>
            <a:ext cx="12191999" cy="5848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/>
          <p:nvPr/>
        </p:nvSpPr>
        <p:spPr>
          <a:xfrm>
            <a:off x="8878775" y="3117375"/>
            <a:ext cx="456900" cy="456900"/>
          </a:xfrm>
          <a:prstGeom prst="ellipse">
            <a:avLst/>
          </a:prstGeom>
          <a:noFill/>
          <a:ln cap="flat" cmpd="sng" w="152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8878775" y="4167475"/>
            <a:ext cx="456900" cy="456900"/>
          </a:xfrm>
          <a:prstGeom prst="ellipse">
            <a:avLst/>
          </a:prstGeom>
          <a:noFill/>
          <a:ln cap="flat" cmpd="sng" w="152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 rot="-2376825">
            <a:off x="5858271" y="4050877"/>
            <a:ext cx="894906" cy="1849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5555000" y="3351375"/>
            <a:ext cx="456900" cy="456900"/>
          </a:xfrm>
          <a:prstGeom prst="ellipse">
            <a:avLst/>
          </a:prstGeom>
          <a:noFill/>
          <a:ln cap="flat" cmpd="sng" w="152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5555000" y="4338475"/>
            <a:ext cx="456900" cy="456900"/>
          </a:xfrm>
          <a:prstGeom prst="ellipse">
            <a:avLst/>
          </a:prstGeom>
          <a:noFill/>
          <a:ln cap="flat" cmpd="sng" w="152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 rot="-2129718">
            <a:off x="9160583" y="3640805"/>
            <a:ext cx="942931" cy="1850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50" y="0"/>
            <a:ext cx="1134447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/>
          <p:nvPr/>
        </p:nvSpPr>
        <p:spPr>
          <a:xfrm>
            <a:off x="2464525" y="0"/>
            <a:ext cx="26604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3982400" y="6561150"/>
            <a:ext cx="6204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7491475" y="0"/>
            <a:ext cx="13383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9874375" y="0"/>
            <a:ext cx="12678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7961875" y="6561150"/>
            <a:ext cx="3975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10309525" y="6561150"/>
            <a:ext cx="3975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4557450" y="1855525"/>
            <a:ext cx="3077100" cy="3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447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주제 및 목표</a:t>
            </a:r>
            <a:endParaRPr sz="2000"/>
          </a:p>
          <a:p>
            <a:pPr indent="-20447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데이터 수집</a:t>
            </a:r>
            <a:endParaRPr sz="2000"/>
          </a:p>
          <a:p>
            <a:pPr indent="-20447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데이터 전처리</a:t>
            </a:r>
            <a:endParaRPr sz="2000"/>
          </a:p>
          <a:p>
            <a:pPr indent="-20447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데이터 시각화</a:t>
            </a:r>
            <a:endParaRPr sz="2000"/>
          </a:p>
          <a:p>
            <a:pPr indent="-20447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INSIGHT</a:t>
            </a:r>
            <a:endParaRPr sz="2000"/>
          </a:p>
          <a:p>
            <a:pPr indent="-204470" lvl="0" marL="228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결론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49" y="0"/>
            <a:ext cx="1120305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/>
          <p:nvPr/>
        </p:nvSpPr>
        <p:spPr>
          <a:xfrm>
            <a:off x="1550525" y="0"/>
            <a:ext cx="26604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6936550" y="0"/>
            <a:ext cx="13383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"/>
          <p:cNvSpPr/>
          <p:nvPr/>
        </p:nvSpPr>
        <p:spPr>
          <a:xfrm>
            <a:off x="9368400" y="0"/>
            <a:ext cx="1267800" cy="6858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"/>
          <p:cNvSpPr/>
          <p:nvPr/>
        </p:nvSpPr>
        <p:spPr>
          <a:xfrm>
            <a:off x="2991800" y="6452300"/>
            <a:ext cx="6204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7360900" y="6452300"/>
            <a:ext cx="3699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9945175" y="6452300"/>
            <a:ext cx="3699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 산업 / 전 연도에 걸친 Logic별 승률</a:t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25" y="2781700"/>
            <a:ext cx="11082148" cy="1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>
            <a:off x="1077200" y="2834250"/>
            <a:ext cx="3215400" cy="11895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10102875" y="2834250"/>
            <a:ext cx="1523400" cy="11895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7284800" y="2834250"/>
            <a:ext cx="1523400" cy="11895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/>
        </p:nvSpPr>
        <p:spPr>
          <a:xfrm>
            <a:off x="832375" y="1501550"/>
            <a:ext cx="84381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1.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표본 데이터 기준 산업별 영업이익의 증가와 감소의 요인은 시장변화 뿐만 아니라 국제정치(사드배치)적인 요인도 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2.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유망한 산업이 많이 오른다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산업의 대장주가 많이 오른다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분석 3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워렌버핏의 ROE 15이상인 기업 투자는 실패할 가능성이 높다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원리원칙에 따른 투자를 따라도 돈 벌기 쉽지 않다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34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결론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감사합니다.</a:t>
            </a:r>
            <a:endParaRPr/>
          </a:p>
        </p:txBody>
      </p:sp>
      <p:sp>
        <p:nvSpPr>
          <p:cNvPr id="320" name="Google Shape;320;p35"/>
          <p:cNvSpPr txBox="1"/>
          <p:nvPr/>
        </p:nvSpPr>
        <p:spPr>
          <a:xfrm rot="-5730">
            <a:off x="4386148" y="2441803"/>
            <a:ext cx="3419705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주식 데이터로 </a:t>
            </a:r>
            <a:endParaRPr sz="3900">
              <a:solidFill>
                <a:srgbClr val="0000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EDA 프로젝트 </a:t>
            </a:r>
            <a:endParaRPr sz="3900">
              <a:solidFill>
                <a:srgbClr val="0000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>
                <a:solidFill>
                  <a:srgbClr val="0000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하지마세요</a:t>
            </a:r>
            <a:endParaRPr sz="3900">
              <a:solidFill>
                <a:srgbClr val="0000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8023925" y="5803150"/>
            <a:ext cx="34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- 2021년 2월 18일.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16기 eda-1팀이.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주</a:t>
            </a:r>
            <a:r>
              <a:rPr lang="ko-KR"/>
              <a:t>제?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725" y="1414400"/>
            <a:ext cx="7930550" cy="44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313050" y="4731000"/>
            <a:ext cx="543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산업별로 매출이나 주식 가격에 특성이 다를까?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438775" y="108350"/>
            <a:ext cx="109725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주제 : 산업별 매출, 주식 데이터 분석을 통한 산업의 변화 탐색적 분석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12945" l="0" r="0" t="0"/>
          <a:stretch/>
        </p:blipFill>
        <p:spPr>
          <a:xfrm>
            <a:off x="7213125" y="1826123"/>
            <a:ext cx="4229302" cy="423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313050" y="6065650"/>
            <a:ext cx="532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쉬운 방법으로 매매를 해볼 수 있을까?(수정필요)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13050" y="5259725"/>
            <a:ext cx="543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유망한 산업의 주식이 많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이 올랐을까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산업 마다 대장주가 많이 올랐을까?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11" name="Google Shape;111;p16"/>
          <p:cNvGrpSpPr/>
          <p:nvPr/>
        </p:nvGrpSpPr>
        <p:grpSpPr>
          <a:xfrm>
            <a:off x="922661" y="1375045"/>
            <a:ext cx="4792876" cy="2812636"/>
            <a:chOff x="770250" y="1603637"/>
            <a:chExt cx="5169751" cy="3033800"/>
          </a:xfrm>
        </p:grpSpPr>
        <p:pic>
          <p:nvPicPr>
            <p:cNvPr id="112" name="Google Shape;112;p16"/>
            <p:cNvPicPr preferRelativeResize="0"/>
            <p:nvPr/>
          </p:nvPicPr>
          <p:blipFill rotWithShape="1">
            <a:blip r:embed="rId4">
              <a:alphaModFix amt="94000"/>
            </a:blip>
            <a:srcRect b="0" l="0" r="0" t="2685"/>
            <a:stretch/>
          </p:blipFill>
          <p:spPr>
            <a:xfrm>
              <a:off x="781025" y="1603637"/>
              <a:ext cx="5158976" cy="303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6"/>
            <p:cNvSpPr/>
            <p:nvPr/>
          </p:nvSpPr>
          <p:spPr>
            <a:xfrm>
              <a:off x="770250" y="3358275"/>
              <a:ext cx="678600" cy="247800"/>
            </a:xfrm>
            <a:prstGeom prst="rect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770250" y="3789100"/>
              <a:ext cx="678600" cy="247800"/>
            </a:xfrm>
            <a:prstGeom prst="rect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6"/>
          <p:cNvSpPr txBox="1"/>
          <p:nvPr/>
        </p:nvSpPr>
        <p:spPr>
          <a:xfrm rot="-552899">
            <a:off x="2520251" y="3191800"/>
            <a:ext cx="7300517" cy="862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0000FF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산업과 주가에 대해 알고 싶다!</a:t>
            </a:r>
            <a:endParaRPr sz="4400">
              <a:solidFill>
                <a:srgbClr val="0000FF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81000" y="1392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800"/>
              <a:t>국가 통계 포털 (</a:t>
            </a:r>
            <a:r>
              <a:rPr lang="ko-KR" sz="1800"/>
              <a:t>KOSIS) 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B7B7B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https://kosis.kr/index/index.do</a:t>
            </a:r>
            <a:endParaRPr sz="14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코스닥 산업별 수익현황 2004-2019.csv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코스피 산업별 수익현황 2004-2019.csv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코스닥 산업별 시가총액 2004-2019.csv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코스피 산업별 시가총액 2004-2019.csv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 sz="1800"/>
              <a:t>산업통계 종합포털 (</a:t>
            </a:r>
            <a:r>
              <a:rPr lang="ko-KR" sz="1800"/>
              <a:t>ISTANS) 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B7B7B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https://istans.or.kr/mainMenu.do</a:t>
            </a:r>
            <a:endParaRPr sz="14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-KR" sz="1800"/>
              <a:t>업종별 국내 시장규모 2000-2018.csv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데이터 수집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7649" y="4603756"/>
            <a:ext cx="6828875" cy="120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650" y="1713050"/>
            <a:ext cx="6828875" cy="10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데이터 전처리</a:t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673325" y="1158700"/>
            <a:ext cx="3127500" cy="1563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각각</a:t>
            </a: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코스</a:t>
            </a: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피 + 코스닥 데이터 병합</a:t>
            </a:r>
            <a:endParaRPr sz="1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522913" y="1158700"/>
            <a:ext cx="3127500" cy="1563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산업 분류 통일</a:t>
            </a: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endParaRPr sz="1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8372500" y="1158700"/>
            <a:ext cx="3127500" cy="1563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최</a:t>
            </a:r>
            <a:r>
              <a:rPr lang="ko-KR" sz="1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종 병합 </a:t>
            </a:r>
            <a:endParaRPr sz="1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878050" y="2321500"/>
            <a:ext cx="20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(한국표준산업분류 기준)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24" y="2721700"/>
            <a:ext cx="1843926" cy="40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275" y="2938450"/>
            <a:ext cx="2078676" cy="31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901125" y="4444475"/>
            <a:ext cx="549000" cy="549000"/>
          </a:xfrm>
          <a:prstGeom prst="mathPlus">
            <a:avLst>
              <a:gd fmla="val 15133" name="adj1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351" y="2790753"/>
            <a:ext cx="2300000" cy="335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8750" y="2874100"/>
            <a:ext cx="1715851" cy="287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4329050" y="4444475"/>
            <a:ext cx="549000" cy="549000"/>
          </a:xfrm>
          <a:prstGeom prst="mathPlus">
            <a:avLst>
              <a:gd fmla="val 15133" name="adj1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6909750" y="4444475"/>
            <a:ext cx="549000" cy="549000"/>
          </a:xfrm>
          <a:prstGeom prst="mathPlus">
            <a:avLst>
              <a:gd fmla="val 15133" name="adj1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5750" y="2857425"/>
            <a:ext cx="2138379" cy="32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9220675" y="4444475"/>
            <a:ext cx="549000" cy="549000"/>
          </a:xfrm>
          <a:prstGeom prst="mathPlus">
            <a:avLst>
              <a:gd fmla="val 15133" name="adj1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데이터 전처리</a:t>
            </a:r>
            <a:endParaRPr/>
          </a:p>
        </p:txBody>
      </p:sp>
      <p:pic>
        <p:nvPicPr>
          <p:cNvPr descr="https://cdn.discordapp.com/attachments/808161297299800075/811552404134559744/Screen_Shot_2021-02-17_at_7.59.18_PM.png"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75" y="1190625"/>
            <a:ext cx="6449002" cy="5295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808161297299800075/811553472817922048/Screen_Shot_2021-02-17_at_8.03.35_PM.png"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0" r="3809" t="0"/>
          <a:stretch/>
        </p:blipFill>
        <p:spPr>
          <a:xfrm>
            <a:off x="7067350" y="1114425"/>
            <a:ext cx="4505526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Standardization &amp; Correlation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851" y="1089650"/>
            <a:ext cx="6861372" cy="56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438775" y="108350"/>
            <a:ext cx="105156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산업</a:t>
            </a:r>
            <a:r>
              <a:rPr lang="ko-KR"/>
              <a:t>별 데이터 탐구 분석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8246" y="1345328"/>
            <a:ext cx="2935445" cy="163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3693" y="1345328"/>
            <a:ext cx="2935445" cy="163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800" y="2984119"/>
            <a:ext cx="2935444" cy="163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8246" y="2984120"/>
            <a:ext cx="2935447" cy="163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93692" y="2984119"/>
            <a:ext cx="2935447" cy="163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03116" y="2984119"/>
            <a:ext cx="2935448" cy="163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800" y="4622910"/>
            <a:ext cx="2935444" cy="163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54355" y="4622909"/>
            <a:ext cx="2935445" cy="163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93700" y="4602800"/>
            <a:ext cx="2935451" cy="16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061675" y="1345350"/>
            <a:ext cx="3007526" cy="16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064125" y="4602800"/>
            <a:ext cx="2935451" cy="17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6400" y="1345325"/>
            <a:ext cx="2868276" cy="157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